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8"/>
  </p:notesMasterIdLst>
  <p:sldIdLst>
    <p:sldId id="256" r:id="rId2"/>
    <p:sldId id="258" r:id="rId3"/>
    <p:sldId id="259" r:id="rId4"/>
    <p:sldId id="275" r:id="rId5"/>
    <p:sldId id="270" r:id="rId6"/>
    <p:sldId id="260" r:id="rId7"/>
    <p:sldId id="261" r:id="rId8"/>
    <p:sldId id="269" r:id="rId9"/>
    <p:sldId id="271" r:id="rId10"/>
    <p:sldId id="266" r:id="rId11"/>
    <p:sldId id="284" r:id="rId12"/>
    <p:sldId id="265" r:id="rId13"/>
    <p:sldId id="281" r:id="rId14"/>
    <p:sldId id="282" r:id="rId15"/>
    <p:sldId id="285" r:id="rId16"/>
    <p:sldId id="279" r:id="rId17"/>
  </p:sldIdLst>
  <p:sldSz cx="9144000" cy="5143500" type="screen16x9"/>
  <p:notesSz cx="6858000" cy="9144000"/>
  <p:embeddedFontLst>
    <p:embeddedFont>
      <p:font typeface="Baskervville" panose="020B0604020202020204" charset="0"/>
      <p:regular r:id="rId19"/>
      <p:italic r:id="rId20"/>
    </p:embeddedFont>
    <p:embeddedFont>
      <p:font typeface="Algerian" panose="04020705040A02060702" pitchFamily="82" charset="0"/>
      <p:regular r:id="rId21"/>
    </p:embeddedFont>
    <p:embeddedFont>
      <p:font typeface="Archivo Black" panose="020B0604020202020204" charset="-18"/>
      <p:regular r:id="rId22"/>
    </p:embeddedFont>
    <p:embeddedFont>
      <p:font typeface="Anaheim" panose="020B0604020202020204" charset="-18"/>
      <p:regular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Bebas Neue" panose="020B0604020202020204" charset="-18"/>
      <p:regular r:id="rId32"/>
    </p:embeddedFont>
    <p:embeddedFont>
      <p:font typeface="Barlow" panose="020B0604020202020204" charset="-18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B8D76FB-A5CA-4AAE-9908-2D0522193C98}">
  <a:tblStyle styleId="{4B8D76FB-A5CA-4AAE-9908-2D0522193C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0" autoAdjust="0"/>
  </p:normalViewPr>
  <p:slideViewPr>
    <p:cSldViewPr>
      <p:cViewPr varScale="1">
        <p:scale>
          <a:sx n="149" d="100"/>
          <a:sy n="149" d="100"/>
        </p:scale>
        <p:origin x="-53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8942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3c1e3c2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3c1e3c2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753c1e3c2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753c1e3c2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53c1e3c2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753c1e3c2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53c1e3c2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53c1e3c2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53c1e3c2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53c1e3c2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53c1e3c24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53c1e3c24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53c1e3c24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53c1e3c24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976475" y="933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428621" y="-24725"/>
            <a:ext cx="0" cy="410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21300" y="-17185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5509375" y="2991200"/>
            <a:ext cx="292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5509376" y="1686454"/>
            <a:ext cx="1396500" cy="13047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5509375" y="3833000"/>
            <a:ext cx="29214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2925200" y="-1959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069200" y="3901725"/>
            <a:ext cx="7005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7586775" y="-20096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799925" y="29405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557213" y="980066"/>
            <a:ext cx="3233100" cy="17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557213" y="2753233"/>
            <a:ext cx="32331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7356825" y="-11069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-1797075" y="3222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639400" y="-26870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4837900" y="38648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90150" y="1187250"/>
            <a:ext cx="47637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832550" y="-2708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2523025" y="-294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44327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23750" y="3255700"/>
            <a:ext cx="4096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523750" y="1566126"/>
            <a:ext cx="4093500" cy="15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6" r:id="rId13"/>
    <p:sldLayoutId id="2147483673" r:id="rId14"/>
    <p:sldLayoutId id="2147483678" r:id="rId15"/>
    <p:sldLayoutId id="2147483680" r:id="rId16"/>
    <p:sldLayoutId id="2147483681" r:id="rId17"/>
    <p:sldLayoutId id="2147483686" r:id="rId18"/>
    <p:sldLayoutId id="214748368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1493538" y="1203598"/>
            <a:ext cx="5940900" cy="2041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latin typeface="Algerian" panose="04020705040A02060702" pitchFamily="82" charset="0"/>
              </a:rPr>
              <a:t>SECURITY VIDEO CAR</a:t>
            </a:r>
            <a:endParaRPr sz="7200" dirty="0">
              <a:latin typeface="Algerian" panose="04020705040A02060702" pitchFamily="82" charset="0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4294417" y="3698400"/>
            <a:ext cx="596811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Liceul Teoretic “Traian Lalescu” Hunedoara</a:t>
            </a:r>
            <a:endParaRPr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cxnSp>
        <p:nvCxnSpPr>
          <p:cNvPr id="299" name="Google Shape;299;p45"/>
          <p:cNvCxnSpPr/>
          <p:nvPr/>
        </p:nvCxnSpPr>
        <p:spPr>
          <a:xfrm flipH="1">
            <a:off x="-193179" y="3936300"/>
            <a:ext cx="44897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07504" y="4091883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AUTORI:</a:t>
            </a:r>
          </a:p>
          <a:p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Tomescu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Lucas</a:t>
            </a:r>
          </a:p>
          <a:p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Raduly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Irina</a:t>
            </a:r>
            <a:endParaRPr lang="ro-RO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2173" y="4091883"/>
            <a:ext cx="241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Profesor</a:t>
            </a:r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coordonator</a:t>
            </a:r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:</a:t>
            </a:r>
          </a:p>
          <a:p>
            <a:pPr algn="r"/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Nistor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mircea</a:t>
            </a:r>
            <a:endParaRPr lang="ro-RO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51470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OLIMPIADA DE INOVARE 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Ș</a:t>
            </a:r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I CREA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Ț</a:t>
            </a:r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IE DIGITAL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Ă</a:t>
            </a:r>
          </a:p>
          <a:p>
            <a:pPr algn="ctr"/>
            <a:r>
              <a:rPr lang="ro-RO" sz="2000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-SECȚIUNEA ROBOȚI-</a:t>
            </a:r>
            <a:endParaRPr lang="ro-RO" sz="2000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683568" y="483518"/>
            <a:ext cx="7381756" cy="750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CONCLUZII – DE CE SECURITY VIDEO CAR?</a:t>
            </a:r>
            <a:endParaRPr sz="2800" dirty="0">
              <a:latin typeface="Algerian" panose="04020705040A02060702" pitchFamily="82" charset="0"/>
            </a:endParaRPr>
          </a:p>
        </p:txBody>
      </p:sp>
      <p:cxnSp>
        <p:nvCxnSpPr>
          <p:cNvPr id="445" name="Google Shape;445;p55"/>
          <p:cNvCxnSpPr/>
          <p:nvPr/>
        </p:nvCxnSpPr>
        <p:spPr>
          <a:xfrm rot="10800000">
            <a:off x="6172125" y="1563638"/>
            <a:ext cx="30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11710"/>
            <a:ext cx="189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11710"/>
            <a:ext cx="336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211710"/>
            <a:ext cx="336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10/16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/>
          <p:nvPr/>
        </p:nvSpPr>
        <p:spPr>
          <a:xfrm>
            <a:off x="2753898" y="771550"/>
            <a:ext cx="3646680" cy="1104767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64000">
                <a:srgbClr val="050505">
                  <a:alpha val="53725"/>
                </a:srgbClr>
              </a:gs>
              <a:gs pos="95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SECURITY VIDEO CAR</a:t>
            </a:r>
            <a:endParaRPr sz="40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3589053" y="3196573"/>
            <a:ext cx="199106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Robotul poate fi utilizat din orice colț al lumii.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sp>
        <p:nvSpPr>
          <p:cNvPr id="725" name="Google Shape;725;p73"/>
          <p:cNvSpPr/>
          <p:nvPr/>
        </p:nvSpPr>
        <p:spPr>
          <a:xfrm>
            <a:off x="708407" y="3196576"/>
            <a:ext cx="1962600" cy="139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În comparație cu produse similare de pe piața actuală, prețul este de zeci de ori mai mic.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sp>
        <p:nvSpPr>
          <p:cNvPr id="726" name="Google Shape;726;p73"/>
          <p:cNvSpPr/>
          <p:nvPr/>
        </p:nvSpPr>
        <p:spPr>
          <a:xfrm>
            <a:off x="6466750" y="3196550"/>
            <a:ext cx="1964100" cy="1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Datorită camerei video și senzorilor pentru detectarea eventualelor probleme, robotul îți asigură siguranță.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cxnSp>
        <p:nvCxnSpPr>
          <p:cNvPr id="727" name="Google Shape;727;p73"/>
          <p:cNvCxnSpPr>
            <a:stCxn id="723" idx="2"/>
            <a:endCxn id="728" idx="0"/>
          </p:cNvCxnSpPr>
          <p:nvPr/>
        </p:nvCxnSpPr>
        <p:spPr>
          <a:xfrm rot="5400000">
            <a:off x="2852501" y="713412"/>
            <a:ext cx="561833" cy="28876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9" name="Google Shape;729;p73"/>
          <p:cNvCxnSpPr>
            <a:stCxn id="723" idx="2"/>
            <a:endCxn id="730" idx="0"/>
          </p:cNvCxnSpPr>
          <p:nvPr/>
        </p:nvCxnSpPr>
        <p:spPr>
          <a:xfrm rot="5400000">
            <a:off x="4293147" y="2154058"/>
            <a:ext cx="561833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p73"/>
          <p:cNvCxnSpPr>
            <a:stCxn id="723" idx="2"/>
            <a:endCxn id="732" idx="0"/>
          </p:cNvCxnSpPr>
          <p:nvPr/>
        </p:nvCxnSpPr>
        <p:spPr>
          <a:xfrm rot="16200000" flipH="1">
            <a:off x="5731115" y="722440"/>
            <a:ext cx="561808" cy="28695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73"/>
          <p:cNvSpPr txBox="1"/>
          <p:nvPr/>
        </p:nvSpPr>
        <p:spPr>
          <a:xfrm>
            <a:off x="710395" y="2438150"/>
            <a:ext cx="19584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IEFTIN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3587938" y="2438150"/>
            <a:ext cx="19659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UTIL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32" name="Google Shape;732;p73"/>
          <p:cNvSpPr txBox="1"/>
          <p:nvPr/>
        </p:nvSpPr>
        <p:spPr>
          <a:xfrm>
            <a:off x="6464750" y="2438125"/>
            <a:ext cx="19641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SIGURANȚĂ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11/16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575;p68"/>
          <p:cNvSpPr/>
          <p:nvPr/>
        </p:nvSpPr>
        <p:spPr>
          <a:xfrm>
            <a:off x="3491880" y="915566"/>
            <a:ext cx="5400600" cy="288031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79512" y="555526"/>
            <a:ext cx="3127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La un click distanță de aflarea tuturor detaliilor din casa ta.</a:t>
            </a:r>
          </a:p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Control autonom / prin taste pentru supravegherea constantă a locuinței.</a:t>
            </a:r>
          </a:p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Notificarea în interfața grafică a tuturor problemelor sesizate.</a:t>
            </a:r>
            <a:endParaRPr lang="ro-RO" sz="24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84100"/>
            <a:ext cx="4968552" cy="191969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12/16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>
            <a:spLocks noGrp="1"/>
          </p:cNvSpPr>
          <p:nvPr>
            <p:ph type="title"/>
          </p:nvPr>
        </p:nvSpPr>
        <p:spPr>
          <a:xfrm>
            <a:off x="395536" y="915566"/>
            <a:ext cx="3233100" cy="3024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latin typeface="Chaparral Pro Light" pitchFamily="18" charset="-18"/>
              </a:rPr>
              <a:t>Dacă apar probleme grave, Security Video Car nu așteaptă! </a:t>
            </a:r>
            <a:br>
              <a:rPr lang="ro-RO" sz="2400" dirty="0" smtClean="0">
                <a:latin typeface="Chaparral Pro Light" pitchFamily="18" charset="-18"/>
              </a:rPr>
            </a:br>
            <a:r>
              <a:rPr lang="ro-RO" sz="2400" dirty="0" smtClean="0">
                <a:latin typeface="Chaparral Pro Light" pitchFamily="18" charset="-18"/>
              </a:rPr>
              <a:t>În momentul în care o problemă gravă este sesizată, aceasta nu numai că este afișată în interfața grafică, ci va fi notificată și în WhatsApp.</a:t>
            </a:r>
            <a:endParaRPr sz="2400" dirty="0">
              <a:latin typeface="Chaparral Pro Light" pitchFamily="18" charset="-18"/>
            </a:endParaRPr>
          </a:p>
        </p:txBody>
      </p:sp>
      <p:sp>
        <p:nvSpPr>
          <p:cNvPr id="590" name="Google Shape;590;p70"/>
          <p:cNvSpPr/>
          <p:nvPr/>
        </p:nvSpPr>
        <p:spPr>
          <a:xfrm>
            <a:off x="5004049" y="339502"/>
            <a:ext cx="2232248" cy="4392488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60" y="843557"/>
            <a:ext cx="2016225" cy="3384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13/16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title"/>
          </p:nvPr>
        </p:nvSpPr>
        <p:spPr>
          <a:xfrm>
            <a:off x="251520" y="1347237"/>
            <a:ext cx="3275936" cy="2852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latin typeface="Chaparral Pro Light" pitchFamily="18" charset="-18"/>
              </a:rPr>
              <a:t>În plus, robotul este ușor de controlat (prin taste / freeroaming / line following) de la orice distanță, oferind date reale, în timp real.</a:t>
            </a:r>
            <a:endParaRPr sz="2400" dirty="0">
              <a:latin typeface="Chaparral Pro Light" pitchFamily="18" charset="-18"/>
            </a:endParaRPr>
          </a:p>
        </p:txBody>
      </p:sp>
      <p:grpSp>
        <p:nvGrpSpPr>
          <p:cNvPr id="597" name="Google Shape;597;p71"/>
          <p:cNvGrpSpPr/>
          <p:nvPr/>
        </p:nvGrpSpPr>
        <p:grpSpPr>
          <a:xfrm>
            <a:off x="3589698" y="1148156"/>
            <a:ext cx="5247298" cy="2883673"/>
            <a:chOff x="233350" y="949250"/>
            <a:chExt cx="7137300" cy="3802300"/>
          </a:xfrm>
        </p:grpSpPr>
        <p:sp>
          <p:nvSpPr>
            <p:cNvPr id="598" name="Google Shape;598;p7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14/16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Sugestii de îmbunătațire</a:t>
            </a:r>
            <a:endParaRPr dirty="0"/>
          </a:p>
        </p:txBody>
      </p:sp>
      <p:graphicFrame>
        <p:nvGraphicFramePr>
          <p:cNvPr id="738" name="Google Shape;738;p74"/>
          <p:cNvGraphicFramePr/>
          <p:nvPr>
            <p:extLst>
              <p:ext uri="{D42A27DB-BD31-4B8C-83A1-F6EECF244321}">
                <p14:modId xmlns:p14="http://schemas.microsoft.com/office/powerpoint/2010/main" val="1364421492"/>
              </p:ext>
            </p:extLst>
          </p:nvPr>
        </p:nvGraphicFramePr>
        <p:xfrm>
          <a:off x="683568" y="1275606"/>
          <a:ext cx="7704000" cy="3596550"/>
        </p:xfrm>
        <a:graphic>
          <a:graphicData uri="http://schemas.openxmlformats.org/drawingml/2006/table">
            <a:tbl>
              <a:tblPr>
                <a:noFill/>
                <a:tableStyleId>{4B8D76FB-A5CA-4AAE-9908-2D0522193C98}</a:tableStyleId>
              </a:tblPr>
              <a:tblGrid>
                <a:gridCol w="1970725"/>
                <a:gridCol w="5733275"/>
              </a:tblGrid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1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Încărcarea autonomă</a:t>
                      </a:r>
                      <a:r>
                        <a:rPr lang="ro-RO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it-IT" sz="200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la priză;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2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Integrarea</a:t>
                      </a:r>
                      <a:r>
                        <a:rPr lang="ro-RO" sz="2000" baseline="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 unui microfon</a:t>
                      </a:r>
                      <a:r>
                        <a:rPr lang="it-IT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3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Reducerea costurilor de realizare a robotului;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4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Adăugarea unui braț robotic pentru a putea filma pe suprafețe aflate pe alt nivel sau pentru a remedia diferitele probleme sesizate (ex: oprirea aragazului, oprirea robinetelor de apă și gaz, închiderea ușilor etc.).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15/16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>
            <a:spLocks noGrp="1"/>
          </p:cNvSpPr>
          <p:nvPr>
            <p:ph type="title"/>
          </p:nvPr>
        </p:nvSpPr>
        <p:spPr>
          <a:xfrm>
            <a:off x="611560" y="1851670"/>
            <a:ext cx="7708500" cy="151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VĂ MULȚUMIM PENTRU ATENȚIE!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16/16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683568" y="1234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000" dirty="0" smtClean="0">
                <a:latin typeface="Algerian" panose="04020705040A02060702" pitchFamily="82" charset="0"/>
              </a:rPr>
              <a:t>CUPRINS</a:t>
            </a:r>
            <a:endParaRPr sz="5000" dirty="0">
              <a:latin typeface="Algerian" panose="04020705040A02060702" pitchFamily="82" charset="0"/>
            </a:endParaRPr>
          </a:p>
        </p:txBody>
      </p:sp>
      <p:sp>
        <p:nvSpPr>
          <p:cNvPr id="315" name="Google Shape;315;p47"/>
          <p:cNvSpPr txBox="1">
            <a:spLocks noGrp="1"/>
          </p:cNvSpPr>
          <p:nvPr>
            <p:ph type="subTitle" idx="1"/>
          </p:nvPr>
        </p:nvSpPr>
        <p:spPr>
          <a:xfrm>
            <a:off x="827584" y="2211710"/>
            <a:ext cx="3312368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Identificarea și soluționarea problemei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2"/>
          </p:nvPr>
        </p:nvSpPr>
        <p:spPr>
          <a:xfrm>
            <a:off x="5076056" y="2139702"/>
            <a:ext cx="36004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Mecanica, electronica și software-ul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8" name="Google Shape;318;p47"/>
          <p:cNvSpPr txBox="1">
            <a:spLocks noGrp="1"/>
          </p:cNvSpPr>
          <p:nvPr>
            <p:ph type="subTitle" idx="5"/>
          </p:nvPr>
        </p:nvSpPr>
        <p:spPr>
          <a:xfrm>
            <a:off x="3923928" y="3867894"/>
            <a:ext cx="540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Rezumatul proiectului, concluzii și sugestii de îmbunătățire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755576" y="134761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01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5004048" y="127560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02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3851920" y="309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03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755576" y="1707654"/>
            <a:ext cx="4248472" cy="591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Utilitatea practicĂ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5004048" y="1707654"/>
            <a:ext cx="4464496" cy="51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Descrierea proiectului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3923928" y="3435846"/>
            <a:ext cx="3960440" cy="51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REZULTATE FINALE</a:t>
            </a:r>
            <a:endParaRPr dirty="0">
              <a:latin typeface="Algerian" panose="04020705040A02060702" pitchFamily="82" charset="0"/>
            </a:endParaRPr>
          </a:p>
        </p:txBody>
      </p:sp>
      <p:cxnSp>
        <p:nvCxnSpPr>
          <p:cNvPr id="329" name="Google Shape;329;p47"/>
          <p:cNvCxnSpPr/>
          <p:nvPr/>
        </p:nvCxnSpPr>
        <p:spPr>
          <a:xfrm>
            <a:off x="-583" y="3318616"/>
            <a:ext cx="336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2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211696" y="0"/>
            <a:ext cx="4763700" cy="1392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000" dirty="0" smtClean="0">
                <a:latin typeface="Algerian" panose="04020705040A02060702" pitchFamily="82" charset="0"/>
              </a:rPr>
              <a:t>UTILITATEA PRACTICĂ</a:t>
            </a:r>
            <a:endParaRPr sz="5000" dirty="0">
              <a:latin typeface="Algerian" panose="04020705040A02060702" pitchFamily="82" charset="0"/>
            </a:endParaRPr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64631" y="1563638"/>
            <a:ext cx="3750002" cy="35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latin typeface="Algerian" panose="04020705040A02060702" pitchFamily="82" charset="0"/>
              </a:rPr>
              <a:t>IDENTIFICAREA PROBLEMEI</a:t>
            </a:r>
            <a:endParaRPr sz="2000" dirty="0">
              <a:latin typeface="Algerian" panose="04020705040A02060702" pitchFamily="82" charset="0"/>
            </a:endParaRPr>
          </a:p>
        </p:txBody>
      </p:sp>
      <p:cxnSp>
        <p:nvCxnSpPr>
          <p:cNvPr id="336" name="Google Shape;336;p48"/>
          <p:cNvCxnSpPr/>
          <p:nvPr/>
        </p:nvCxnSpPr>
        <p:spPr>
          <a:xfrm>
            <a:off x="35496" y="411510"/>
            <a:ext cx="23042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179512" y="2211710"/>
            <a:ext cx="785039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Acasă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locul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care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petrecem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o mare parte din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timp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așa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important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simțim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siguranță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acolo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 </a:t>
            </a:r>
            <a:endParaRPr lang="en-US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  <a:cs typeface="Calibri" panose="020F0502020204030204"/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Nu 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simțim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protejați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când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auzim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vandalism,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spargeri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alte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infracțiuni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grave =&gt;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avem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nevoie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asigurăm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totul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regulă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locuința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noastră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protejată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 </a:t>
            </a:r>
          </a:p>
          <a:p>
            <a:pPr algn="just"/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Plecând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la </a:t>
            </a:r>
            <a:r>
              <a:rPr lang="ro-RO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ceste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nevoi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am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identificat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:</a:t>
            </a:r>
          </a:p>
          <a:p>
            <a:pPr algn="just"/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ro-RO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-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Cele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mai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frecvente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probleme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au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legătură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cu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actele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vandalism,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spargerile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alte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infracțiuni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grave</a:t>
            </a:r>
          </a:p>
          <a:p>
            <a:pPr marL="342900" indent="-342900" algn="just">
              <a:buAutoNum type="arabicPeriod"/>
            </a:pPr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ro-RO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-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Scurgerile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de gaze </a:t>
            </a:r>
            <a:r>
              <a:rPr lang="ro-RO" alt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 monoxidul de carbon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reprezintă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un real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pericol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pentru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oricare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dintre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noi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care, din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păcate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uneori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provoacă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tragedii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soldate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cu un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număr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mare de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victime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</a:t>
            </a:r>
            <a:endParaRPr lang="en-US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3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35496" y="195486"/>
            <a:ext cx="3750002" cy="35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latin typeface="Algerian" panose="04020705040A02060702" pitchFamily="82" charset="0"/>
              </a:rPr>
              <a:t>SOLUȚIONAREA PROBLEMEI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107504" y="843558"/>
            <a:ext cx="8424936" cy="8461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8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pPr algn="just"/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Având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în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vedere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problemele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identificate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anterior, am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realizat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un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prototip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funcțional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pentru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rezolvarea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acestora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:</a:t>
            </a:r>
            <a:endParaRPr lang="en-US" sz="2000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  <a:cs typeface="Calibri" panose="020F0502020204030204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738881" y="1635646"/>
            <a:ext cx="7776864" cy="2520280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5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SECURITY VIDEO CAR</a:t>
            </a:r>
            <a:endParaRPr lang="ro-RO" sz="5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4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9502"/>
            <a:ext cx="5472608" cy="4104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5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2267744" y="627534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DESCRIEREA PROIECTULUI</a:t>
            </a:r>
            <a:endParaRPr dirty="0">
              <a:latin typeface="Algerian" panose="04020705040A02060702" pitchFamily="82" charset="0"/>
            </a:endParaRPr>
          </a:p>
        </p:txBody>
      </p:sp>
      <p:cxnSp>
        <p:nvCxnSpPr>
          <p:cNvPr id="344" name="Google Shape;344;p49"/>
          <p:cNvCxnSpPr/>
          <p:nvPr/>
        </p:nvCxnSpPr>
        <p:spPr>
          <a:xfrm>
            <a:off x="3344" y="483518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3203848" y="192367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MECANICA</a:t>
            </a:r>
            <a:endParaRPr lang="ro-RO" sz="2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1720" y="2355726"/>
            <a:ext cx="1080120" cy="777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84068" y="2286195"/>
            <a:ext cx="1188132" cy="933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1640" y="3133676"/>
            <a:ext cx="172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ȘASIUL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2160" y="3212946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MOTOARELE</a:t>
            </a:r>
            <a:r>
              <a:rPr lang="en-US" sz="2000" dirty="0" smtClean="0">
                <a:solidFill>
                  <a:schemeClr val="tx1"/>
                </a:solidFill>
                <a:latin typeface="Chaparral Pro Light" pitchFamily="18" charset="-18"/>
              </a:rPr>
              <a:t>:</a:t>
            </a:r>
            <a:endParaRPr lang="ro-RO" sz="2000" dirty="0" smtClean="0">
              <a:solidFill>
                <a:schemeClr val="tx1"/>
              </a:solidFill>
              <a:latin typeface="Chaparral Pro Light" pitchFamily="18" charset="-18"/>
            </a:endParaRPr>
          </a:p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-4 motoare DC cu reductor</a:t>
            </a:r>
          </a:p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-1 motor servo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3533958"/>
            <a:ext cx="2733393" cy="15375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6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3203848" y="0"/>
            <a:ext cx="2812289" cy="745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ELECTRONICA</a:t>
            </a:r>
            <a:endParaRPr sz="2800" dirty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Plăcile de dezvoltare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83111" y="2919596"/>
            <a:ext cx="1116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Senzorii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088" y="291959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Conectica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Alimentarea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8858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Camera Video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68" y="2919596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Modulele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619672" y="699542"/>
            <a:ext cx="165618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59832" y="771550"/>
            <a:ext cx="504056" cy="214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11960" y="771550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32040" y="771550"/>
            <a:ext cx="936104" cy="214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08104" y="771550"/>
            <a:ext cx="1368152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0"/>
          </p:cNvCxnSpPr>
          <p:nvPr/>
        </p:nvCxnSpPr>
        <p:spPr>
          <a:xfrm>
            <a:off x="5796136" y="555526"/>
            <a:ext cx="2745037" cy="2364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7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7864" y="123478"/>
            <a:ext cx="2841512" cy="572700"/>
          </a:xfrm>
        </p:spPr>
        <p:txBody>
          <a:bodyPr/>
          <a:lstStyle/>
          <a:p>
            <a:r>
              <a:rPr lang="ro-RO" sz="2800" dirty="0" smtClean="0">
                <a:latin typeface="Algerian" panose="04020705040A02060702" pitchFamily="82" charset="0"/>
              </a:rPr>
              <a:t>SOFTWARE-UL</a:t>
            </a:r>
            <a:endParaRPr lang="ro-RO" sz="2800" dirty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05958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Interfața grafică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49857"/>
            <a:ext cx="8273560" cy="25620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8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title"/>
          </p:nvPr>
        </p:nvSpPr>
        <p:spPr>
          <a:xfrm>
            <a:off x="29371" y="1419622"/>
            <a:ext cx="5360618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REZUMATUL PROIECTULUI</a:t>
            </a:r>
            <a:endParaRPr sz="2800" dirty="0">
              <a:latin typeface="Algerian" panose="04020705040A02060702" pitchFamily="82" charset="0"/>
            </a:endParaRPr>
          </a:p>
        </p:txBody>
      </p:sp>
      <p:cxnSp>
        <p:nvCxnSpPr>
          <p:cNvPr id="502" name="Google Shape;502;p60"/>
          <p:cNvCxnSpPr/>
          <p:nvPr/>
        </p:nvCxnSpPr>
        <p:spPr>
          <a:xfrm>
            <a:off x="0" y="555526"/>
            <a:ext cx="2488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88500" y="195486"/>
            <a:ext cx="7448850" cy="812269"/>
          </a:xfrm>
        </p:spPr>
        <p:txBody>
          <a:bodyPr/>
          <a:lstStyle/>
          <a:p>
            <a:r>
              <a:rPr lang="ro-RO" sz="5000" dirty="0" smtClean="0">
                <a:latin typeface="Algerian" panose="04020705040A02060702" pitchFamily="82" charset="0"/>
              </a:rPr>
              <a:t>REZULTATE FINALE</a:t>
            </a:r>
            <a:endParaRPr lang="ro-RO" sz="5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28" y="2281178"/>
            <a:ext cx="9073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Prototipul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robot “Security Video Car”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fost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realizat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cu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scopul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supraveghea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locuin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de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identifica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anumite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pot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ap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rea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acel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timp.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adar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dotat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cu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senzori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identific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posibilele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dintr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-o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locuin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trimi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â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nd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notific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ri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interfa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grafic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dac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vorba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proble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mă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grav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trimi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â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nd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notific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ri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ntr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-un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mesaj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WhatsApp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care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descrie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identificat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controlat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la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orice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distan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prin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taste,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dac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nevoie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trecut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modul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autonom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(line following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sau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roaming). 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transmite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date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reale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timp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real.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Pozi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ia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camerei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fi, de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asemenea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controlat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prin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taste.</a:t>
            </a:r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  <a:p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Totodată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designul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robotului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simplu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func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ional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și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permite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automatizarea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procesului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produc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Astfel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se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ad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uga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carcas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pentru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acoperirea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componentelor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firelor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.</a:t>
            </a:r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  <a:p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9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524</Words>
  <Application>Microsoft Office PowerPoint</Application>
  <PresentationFormat>On-screen Show (16:9)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Nunito Light</vt:lpstr>
      <vt:lpstr>Chaparral Pro Light</vt:lpstr>
      <vt:lpstr>Baskervville</vt:lpstr>
      <vt:lpstr>Times New Roman</vt:lpstr>
      <vt:lpstr>Algerian</vt:lpstr>
      <vt:lpstr>Archivo Black</vt:lpstr>
      <vt:lpstr>Anaheim</vt:lpstr>
      <vt:lpstr>Cambria</vt:lpstr>
      <vt:lpstr>Calibri</vt:lpstr>
      <vt:lpstr>Bebas Neue</vt:lpstr>
      <vt:lpstr>Barlow</vt:lpstr>
      <vt:lpstr>The Black Death by Slidesgo</vt:lpstr>
      <vt:lpstr>SECURITY VIDEO CAR</vt:lpstr>
      <vt:lpstr>CUPRINS</vt:lpstr>
      <vt:lpstr>UTILITATEA PRACTICĂ</vt:lpstr>
      <vt:lpstr>PowerPoint Presentation</vt:lpstr>
      <vt:lpstr>PowerPoint Presentation</vt:lpstr>
      <vt:lpstr>DESCRIEREA PROIECTULUI</vt:lpstr>
      <vt:lpstr>ELECTRONICA</vt:lpstr>
      <vt:lpstr>SOFTWARE-UL</vt:lpstr>
      <vt:lpstr>REZUMATUL PROIECTULUI</vt:lpstr>
      <vt:lpstr>CONCLUZII – DE CE SECURITY VIDEO CAR?</vt:lpstr>
      <vt:lpstr>PowerPoint Presentation</vt:lpstr>
      <vt:lpstr>PowerPoint Presentation</vt:lpstr>
      <vt:lpstr>Dacă apar probleme grave, Security Video Car nu așteaptă!  În momentul în care o problemă gravă este sesizată, aceasta nu numai că este afișată în interfața grafică, ci va fi notificată și în WhatsApp.</vt:lpstr>
      <vt:lpstr>În plus, robotul este ușor de controlat (prin taste / freeroaming / line following) de la orice distanță, oferind date reale, în timp real.</vt:lpstr>
      <vt:lpstr>Sugestii de îmbunătațire</vt:lpstr>
      <vt:lpstr>VĂ MULȚUMIM PENTRU ATENȚIE!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VIDEO CAR</dc:title>
  <dc:creator>Raduly Irina</dc:creator>
  <cp:lastModifiedBy>Raduly Irina</cp:lastModifiedBy>
  <cp:revision>18</cp:revision>
  <dcterms:modified xsi:type="dcterms:W3CDTF">2023-05-26T18:09:12Z</dcterms:modified>
</cp:coreProperties>
</file>